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84" r:id="rId7"/>
    <p:sldId id="261" r:id="rId8"/>
    <p:sldId id="264" r:id="rId9"/>
    <p:sldId id="287" r:id="rId10"/>
    <p:sldId id="288" r:id="rId11"/>
    <p:sldId id="265" r:id="rId12"/>
    <p:sldId id="290" r:id="rId13"/>
    <p:sldId id="286" r:id="rId14"/>
  </p:sldIdLst>
  <p:sldSz cx="18288000" cy="10287000"/>
  <p:notesSz cx="6858000" cy="9144000"/>
  <p:embeddedFontLst>
    <p:embeddedFont>
      <p:font typeface="Cambria Math" panose="02040503050406030204" pitchFamily="18" charset="0"/>
      <p:regular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Hatton Bold" panose="020B0604020202020204" charset="0"/>
      <p:regular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Lato Hairline Bold" panose="020B0604020202020204" charset="0"/>
      <p:regular r:id="rId26"/>
    </p:embeddedFont>
    <p:embeddedFont>
      <p:font typeface="Segoe UI Emoji" panose="020B0502040204020203" pitchFamily="34" charset="0"/>
      <p:regular r:id="rId27"/>
    </p:embeddedFont>
    <p:embeddedFont>
      <p:font typeface="Sitka Small" pitchFamily="2" charset="0"/>
      <p:regular r:id="rId28"/>
      <p:bold r:id="rId29"/>
      <p:italic r:id="rId30"/>
      <p:boldItalic r:id="rId31"/>
    </p:embeddedFont>
    <p:embeddedFont>
      <p:font typeface="Yu Gothic UI Semilight" panose="020B0400000000000000" pitchFamily="34" charset="-128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206918D2-A2EC-4A01-986A-5767D709ABD6}">
          <p14:sldIdLst>
            <p14:sldId id="256"/>
            <p14:sldId id="257"/>
            <p14:sldId id="258"/>
            <p14:sldId id="259"/>
            <p14:sldId id="260"/>
            <p14:sldId id="284"/>
            <p14:sldId id="261"/>
            <p14:sldId id="264"/>
            <p14:sldId id="287"/>
          </p14:sldIdLst>
        </p14:section>
        <p14:section name="Раздел без заголовка" id="{0142A4A5-F73B-48E8-9B8B-A144D8763D27}">
          <p14:sldIdLst>
            <p14:sldId id="288"/>
            <p14:sldId id="265"/>
            <p14:sldId id="290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2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089E7-55A5-4388-9648-8EA63AEB2B85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8FF78-F51B-45DC-AF18-2FF3ACB344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265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Гравитационные потери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8FF78-F51B-45DC-AF18-2FF3ACB344E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719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12" t="105196" r="29312" b="-614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6226" r="62784"/>
          <a:stretch>
            <a:fillRect/>
          </a:stretch>
        </p:blipFill>
        <p:spPr>
          <a:xfrm rot="5400000">
            <a:off x="4505158" y="-4000500"/>
            <a:ext cx="9277684" cy="182880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5400000">
            <a:off x="4737150" y="6629290"/>
            <a:ext cx="9525" cy="2740991"/>
          </a:xfrm>
          <a:prstGeom prst="rect">
            <a:avLst/>
          </a:prstGeom>
          <a:solidFill>
            <a:srgbClr val="343434"/>
          </a:solidFill>
        </p:spPr>
        <p:txBody>
          <a:bodyPr/>
          <a:lstStyle/>
          <a:p>
            <a:endParaRPr lang="ru-RU"/>
          </a:p>
        </p:txBody>
      </p:sp>
      <p:sp>
        <p:nvSpPr>
          <p:cNvPr id="5" name="TextBox 5"/>
          <p:cNvSpPr txBox="1"/>
          <p:nvPr/>
        </p:nvSpPr>
        <p:spPr>
          <a:xfrm>
            <a:off x="762000" y="3777456"/>
            <a:ext cx="7696200" cy="344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653"/>
              </a:lnSpc>
            </a:pPr>
            <a:r>
              <a:rPr lang="ru-RU" sz="9752" spc="146" dirty="0">
                <a:solidFill>
                  <a:srgbClr val="000000"/>
                </a:solidFill>
                <a:latin typeface="Hatton Bold"/>
              </a:rPr>
              <a:t>Миссия Луна-3</a:t>
            </a:r>
            <a:endParaRPr lang="en-US" sz="9752" spc="146" dirty="0">
              <a:solidFill>
                <a:srgbClr val="000000"/>
              </a:solidFill>
              <a:latin typeface="Hatto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09600" y="1843292"/>
            <a:ext cx="6705600" cy="1280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94"/>
              </a:lnSpc>
            </a:pPr>
            <a:r>
              <a:rPr lang="ru-RU" sz="2800" b="1" dirty="0">
                <a:latin typeface="Century Gothic" panose="020B0502020202020204" pitchFamily="34" charset="0"/>
              </a:rPr>
              <a:t>Введение в авиационную и ракетно-космическую технику</a:t>
            </a:r>
            <a:endParaRPr lang="en-US" sz="2800" spc="75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22300" y="7866012"/>
            <a:ext cx="2187277" cy="25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ru-RU" sz="1700" spc="85" dirty="0">
                <a:solidFill>
                  <a:srgbClr val="343434"/>
                </a:solidFill>
                <a:latin typeface="Lato"/>
              </a:rPr>
              <a:t>Декабрь 2025</a:t>
            </a:r>
            <a:endParaRPr lang="en-US" sz="1700" u="none" spc="85" dirty="0">
              <a:solidFill>
                <a:srgbClr val="343434"/>
              </a:solidFill>
              <a:latin typeface="La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7843927"/>
            <a:ext cx="2933700" cy="258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10"/>
              </a:lnSpc>
            </a:pPr>
            <a:endParaRPr lang="en-US" sz="1700" spc="85" dirty="0">
              <a:solidFill>
                <a:srgbClr val="343434"/>
              </a:solidFill>
              <a:latin typeface="La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2E4BAA-27DE-9FC9-37C6-4826ED02F1F3}"/>
              </a:ext>
            </a:extLst>
          </p:cNvPr>
          <p:cNvSpPr txBox="1"/>
          <p:nvPr/>
        </p:nvSpPr>
        <p:spPr>
          <a:xfrm>
            <a:off x="8458200" y="1171561"/>
            <a:ext cx="1084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Century Gothic" panose="020B0502020202020204" pitchFamily="34" charset="0"/>
              </a:rPr>
              <a:t>Проект команды </a:t>
            </a:r>
            <a:r>
              <a:rPr lang="en-US" sz="3600" dirty="0">
                <a:latin typeface="Century Gothic" panose="020B0502020202020204" pitchFamily="34" charset="0"/>
              </a:rPr>
              <a:t>“</a:t>
            </a:r>
            <a:r>
              <a:rPr lang="ru-RU" sz="3600" dirty="0">
                <a:latin typeface="Century Gothic" panose="020B0502020202020204" pitchFamily="34" charset="0"/>
              </a:rPr>
              <a:t>Дальше меньше</a:t>
            </a:r>
            <a:r>
              <a:rPr lang="en-US" sz="3600" dirty="0">
                <a:latin typeface="Century Gothic" panose="020B0502020202020204" pitchFamily="34" charset="0"/>
              </a:rPr>
              <a:t>”</a:t>
            </a:r>
            <a:endParaRPr lang="ru-RU" sz="3600" dirty="0">
              <a:latin typeface="Century Gothic" panose="020B0502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48D42DB-152F-6FBE-F7E3-978C099F5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5913" y="8324278"/>
            <a:ext cx="1405839" cy="135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программа кербала пространства значок">
            <a:extLst>
              <a:ext uri="{FF2B5EF4-FFF2-40B4-BE49-F238E27FC236}">
                <a16:creationId xmlns:a16="http://schemas.microsoft.com/office/drawing/2014/main" id="{7D72B2CE-D8BF-8E70-1B6C-9F2236EAD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813" y="2456878"/>
            <a:ext cx="5867400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0402BB09-4B1D-CA3C-E86D-B45FA3AFAE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599" t="26319" r="2449" b="40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3B67CD-3E96-D34D-0F65-444463ADE12C}"/>
              </a:ext>
            </a:extLst>
          </p:cNvPr>
          <p:cNvSpPr txBox="1"/>
          <p:nvPr/>
        </p:nvSpPr>
        <p:spPr>
          <a:xfrm>
            <a:off x="6261159" y="609025"/>
            <a:ext cx="5765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Код с математической моделью</a:t>
            </a:r>
          </a:p>
        </p:txBody>
      </p:sp>
      <p:pic>
        <p:nvPicPr>
          <p:cNvPr id="17" name="Рисунок 16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9C25D1C-3F9F-3F2F-197A-615B5CC3F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3671"/>
            <a:ext cx="5601482" cy="8983329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94FD6DB-9A62-F664-84DF-02EF77D54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482" y="1303671"/>
            <a:ext cx="4572638" cy="8983329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36B4671-6DA6-3361-3588-D189BDEC4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4120" y="1303671"/>
            <a:ext cx="8113880" cy="898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18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12" t="114595" r="29312" b="-70845"/>
          <a:stretch>
            <a:fillRect/>
          </a:stretch>
        </p:blipFill>
        <p:spPr>
          <a:xfrm>
            <a:off x="-420972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334212" y="4371041"/>
            <a:ext cx="4532816" cy="1102411"/>
            <a:chOff x="0" y="-57150"/>
            <a:chExt cx="6043754" cy="1469882"/>
          </a:xfrm>
        </p:grpSpPr>
        <p:sp>
          <p:nvSpPr>
            <p:cNvPr id="5" name="TextBox 5"/>
            <p:cNvSpPr txBox="1"/>
            <p:nvPr/>
          </p:nvSpPr>
          <p:spPr>
            <a:xfrm>
              <a:off x="0" y="980819"/>
              <a:ext cx="6043754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 dirty="0">
                  <a:solidFill>
                    <a:srgbClr val="000000"/>
                  </a:solidFill>
                  <a:latin typeface="Lato"/>
                </a:rPr>
                <a:t>\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6043754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9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008773" y="4371041"/>
            <a:ext cx="4532816" cy="1102411"/>
            <a:chOff x="0" y="-57150"/>
            <a:chExt cx="6043754" cy="1469882"/>
          </a:xfrm>
        </p:grpSpPr>
        <p:sp>
          <p:nvSpPr>
            <p:cNvPr id="8" name="TextBox 8"/>
            <p:cNvSpPr txBox="1"/>
            <p:nvPr/>
          </p:nvSpPr>
          <p:spPr>
            <a:xfrm>
              <a:off x="0" y="980819"/>
              <a:ext cx="6043754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000000"/>
                </a:solidFill>
                <a:latin typeface="Lato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6043754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9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334212" y="7428567"/>
            <a:ext cx="4532816" cy="1102411"/>
            <a:chOff x="0" y="-57150"/>
            <a:chExt cx="6043754" cy="146988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80819"/>
              <a:ext cx="6043754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000000"/>
                </a:solidFill>
                <a:latin typeface="Lato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6043754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9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008773" y="7428567"/>
            <a:ext cx="4532816" cy="1102411"/>
            <a:chOff x="0" y="-57150"/>
            <a:chExt cx="6043754" cy="146988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980819"/>
              <a:ext cx="6043754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000000"/>
                </a:solidFill>
                <a:latin typeface="Lato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6043754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9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4D2E93E-1615-4B72-D616-14FBB9066216}"/>
              </a:ext>
            </a:extLst>
          </p:cNvPr>
          <p:cNvSpPr txBox="1"/>
          <p:nvPr/>
        </p:nvSpPr>
        <p:spPr>
          <a:xfrm>
            <a:off x="1143000" y="493325"/>
            <a:ext cx="9405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Заключение</a:t>
            </a:r>
            <a:endParaRPr lang="ru-RU" sz="3600" dirty="0">
              <a:latin typeface="Century Gothic" panose="020B0502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A308CD-8713-27FD-AB4F-CCC4AACCB294}"/>
              </a:ext>
            </a:extLst>
          </p:cNvPr>
          <p:cNvSpPr txBox="1"/>
          <p:nvPr/>
        </p:nvSpPr>
        <p:spPr>
          <a:xfrm>
            <a:off x="3124200" y="9055674"/>
            <a:ext cx="130990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>
                <a:effectLst/>
                <a:latin typeface="Sitka Small" pitchFamily="2" charset="0"/>
                <a:ea typeface="Calibri" panose="020F0502020204030204" pitchFamily="34" charset="0"/>
              </a:rPr>
              <a:t>Сравнение скорости: модель </a:t>
            </a:r>
            <a:r>
              <a:rPr lang="en-US" sz="2400" i="1" dirty="0">
                <a:effectLst/>
                <a:latin typeface="Sitka Small" pitchFamily="2" charset="0"/>
                <a:ea typeface="Calibri" panose="020F0502020204030204" pitchFamily="34" charset="0"/>
              </a:rPr>
              <a:t>vs KSP</a:t>
            </a:r>
            <a:r>
              <a:rPr lang="ru-RU" sz="2400" i="1" dirty="0">
                <a:effectLst/>
                <a:latin typeface="Sitka Small" pitchFamily="2" charset="0"/>
                <a:ea typeface="Calibri" panose="020F0502020204030204" pitchFamily="34" charset="0"/>
              </a:rPr>
              <a:t> для подъема на высоту 100000м</a:t>
            </a:r>
            <a:endParaRPr lang="ru-RU" sz="2400" dirty="0">
              <a:latin typeface="Sitka Small" pitchFamily="2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5D4E46F-0826-8B36-1894-D9C60659E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38" y="1183238"/>
            <a:ext cx="13200872" cy="79205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F0A56260-DD6D-614C-80C3-46B286D693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12" t="76862" r="29312" b="-331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B5C7D3-0128-0225-4FF3-2F63DB9D87CD}"/>
              </a:ext>
            </a:extLst>
          </p:cNvPr>
          <p:cNvSpPr txBox="1"/>
          <p:nvPr/>
        </p:nvSpPr>
        <p:spPr>
          <a:xfrm>
            <a:off x="1143000" y="493325"/>
            <a:ext cx="9405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Заключение</a:t>
            </a:r>
            <a:endParaRPr lang="ru-RU" sz="3600" dirty="0"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D94C5-1BD3-C9E8-602F-67BA09BAC995}"/>
              </a:ext>
            </a:extLst>
          </p:cNvPr>
          <p:cNvSpPr txBox="1"/>
          <p:nvPr/>
        </p:nvSpPr>
        <p:spPr>
          <a:xfrm>
            <a:off x="1524000" y="2324100"/>
            <a:ext cx="14706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dirty="0">
                <a:latin typeface="Century Gothic" panose="020B0502020202020204" pitchFamily="34" charset="0"/>
              </a:rPr>
              <a:t>Вывод: наша математическая модель не совершенна.</a:t>
            </a:r>
          </a:p>
          <a:p>
            <a:pPr algn="ctr">
              <a:lnSpc>
                <a:spcPct val="150000"/>
              </a:lnSpc>
            </a:pPr>
            <a:r>
              <a:rPr lang="ru-RU" sz="2800" dirty="0">
                <a:latin typeface="Century Gothic" panose="020B0502020202020204" pitchFamily="34" charset="0"/>
              </a:rPr>
              <a:t>Расхождение графиков можно объяснить факторами: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Century Gothic" panose="020B0502020202020204" pitchFamily="34" charset="0"/>
              </a:rPr>
              <a:t>Мы использовали упрощенную модель силы сопротивления, ведь площадь поперечного сечения ракеты не постоянна, в отличие от нашей модели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Century Gothic" panose="020B0502020202020204" pitchFamily="34" charset="0"/>
              </a:rPr>
              <a:t>Мы не учитывали изменение ускорения свободного падения с высотой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Century Gothic" panose="020B0502020202020204" pitchFamily="34" charset="0"/>
              </a:rPr>
              <a:t>Возможны другие различия нашей математической модели с моделью в </a:t>
            </a:r>
            <a:r>
              <a:rPr lang="en-US" sz="2800" dirty="0">
                <a:latin typeface="Century Gothic" panose="020B0502020202020204" pitchFamily="34" charset="0"/>
              </a:rPr>
              <a:t>KSP</a:t>
            </a:r>
            <a:r>
              <a:rPr lang="ru-RU" sz="2800" dirty="0">
                <a:latin typeface="Century Gothic" panose="020B0502020202020204" pitchFamily="34" charset="0"/>
              </a:rPr>
              <a:t> (нам не известна физическая система в игре)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0273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93580-64D6-17E8-B760-EE570B442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39B313-54CE-1F9E-4F40-ED1FDC82A0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12" t="87904" r="29312" b="-4415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ACFB5A77-D5F5-1059-94CD-AAD0E7666C57}"/>
              </a:ext>
            </a:extLst>
          </p:cNvPr>
          <p:cNvGrpSpPr/>
          <p:nvPr/>
        </p:nvGrpSpPr>
        <p:grpSpPr>
          <a:xfrm>
            <a:off x="5029200" y="-876300"/>
            <a:ext cx="9677541" cy="10727861"/>
            <a:chOff x="-1" y="-1023068"/>
            <a:chExt cx="12903387" cy="13201295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854441D-E39F-F7AE-FE5C-022D05B96861}"/>
                </a:ext>
              </a:extLst>
            </p:cNvPr>
            <p:cNvSpPr txBox="1"/>
            <p:nvPr/>
          </p:nvSpPr>
          <p:spPr>
            <a:xfrm>
              <a:off x="0" y="-1023068"/>
              <a:ext cx="10999310" cy="1281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00"/>
                </a:lnSpc>
                <a:spcBef>
                  <a:spcPct val="0"/>
                </a:spcBef>
              </a:pPr>
              <a:endParaRPr lang="en-US" sz="5400" b="1" u="none" spc="89" dirty="0">
                <a:solidFill>
                  <a:srgbClr val="00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EA8C862-0692-652B-F88F-97270C707872}"/>
                </a:ext>
              </a:extLst>
            </p:cNvPr>
            <p:cNvSpPr txBox="1"/>
            <p:nvPr/>
          </p:nvSpPr>
          <p:spPr>
            <a:xfrm>
              <a:off x="6451692" y="3801968"/>
              <a:ext cx="6451694" cy="5811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4060"/>
                </a:lnSpc>
                <a:spcBef>
                  <a:spcPct val="0"/>
                </a:spcBef>
              </a:pPr>
              <a:r>
                <a:rPr lang="ru-RU" sz="2400" dirty="0"/>
                <a:t>Нехватка опыта работы в команде</a:t>
              </a:r>
              <a:endParaRPr lang="en-US" sz="24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F1AD7BB-0809-258B-639B-D58072D2EC6A}"/>
                </a:ext>
              </a:extLst>
            </p:cNvPr>
            <p:cNvSpPr txBox="1"/>
            <p:nvPr/>
          </p:nvSpPr>
          <p:spPr>
            <a:xfrm>
              <a:off x="6451693" y="4710801"/>
              <a:ext cx="4945329" cy="2178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800"/>
                </a:lnSpc>
                <a:spcBef>
                  <a:spcPct val="0"/>
                </a:spcBef>
              </a:pPr>
              <a:r>
                <a:rPr lang="ru-RU" sz="2000" dirty="0">
                  <a:latin typeface="Sitka Small" pitchFamily="2" charset="0"/>
                </a:rPr>
                <a:t>Не всегда получалось распределить работу равномерно, поэтому исполнители одной задачи иногда менялись</a:t>
              </a:r>
              <a:endParaRPr lang="en-US" sz="2000" u="none" dirty="0">
                <a:solidFill>
                  <a:srgbClr val="272727"/>
                </a:solidFill>
                <a:latin typeface="Sitka Small" pitchFamily="2" charset="0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9603483-05D6-FFC6-1956-A44E9A84E3AC}"/>
                </a:ext>
              </a:extLst>
            </p:cNvPr>
            <p:cNvSpPr txBox="1"/>
            <p:nvPr/>
          </p:nvSpPr>
          <p:spPr>
            <a:xfrm>
              <a:off x="6451693" y="2841720"/>
              <a:ext cx="1796423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r>
                <a:rPr lang="en-US" sz="2900" u="none" spc="58">
                  <a:solidFill>
                    <a:srgbClr val="000000"/>
                  </a:solidFill>
                  <a:latin typeface="Lato Hairline Bold"/>
                </a:rPr>
                <a:t>02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CB3B7C8-7758-1E18-3147-42B3530F5B04}"/>
                </a:ext>
              </a:extLst>
            </p:cNvPr>
            <p:cNvSpPr txBox="1"/>
            <p:nvPr/>
          </p:nvSpPr>
          <p:spPr>
            <a:xfrm>
              <a:off x="0" y="3801968"/>
              <a:ext cx="5142184" cy="598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4060"/>
                </a:lnSpc>
                <a:spcBef>
                  <a:spcPct val="0"/>
                </a:spcBef>
              </a:pPr>
              <a:r>
                <a:rPr lang="ru-RU" sz="2400" dirty="0">
                  <a:ea typeface="Segoe UI Emoji" panose="020B0502040204020203" pitchFamily="34" charset="0"/>
                </a:rPr>
                <a:t>Недостатки в расчетах</a:t>
              </a:r>
              <a:endParaRPr lang="en-US" sz="2400" u="none" spc="58" dirty="0">
                <a:solidFill>
                  <a:srgbClr val="000000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ABC304D-61DA-6AD3-30DB-0E0D0ADE242A}"/>
                </a:ext>
              </a:extLst>
            </p:cNvPr>
            <p:cNvSpPr txBox="1"/>
            <p:nvPr/>
          </p:nvSpPr>
          <p:spPr>
            <a:xfrm>
              <a:off x="0" y="4710801"/>
              <a:ext cx="4945329" cy="1730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800"/>
                </a:lnSpc>
                <a:spcBef>
                  <a:spcPct val="0"/>
                </a:spcBef>
              </a:pPr>
              <a:r>
                <a:rPr lang="ru-RU" sz="2000" dirty="0">
                  <a:latin typeface="Sitka Small" pitchFamily="2" charset="0"/>
                </a:rPr>
                <a:t>Наши расчеты не идеальны и в некоторых моментах требуют доработки</a:t>
              </a:r>
              <a:endParaRPr lang="en-US" sz="2000" u="none" dirty="0">
                <a:solidFill>
                  <a:srgbClr val="272727"/>
                </a:solidFill>
                <a:latin typeface="Sitka Small" pitchFamily="2" charset="0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91E14AA-CC5E-49B7-3671-4735510F821C}"/>
                </a:ext>
              </a:extLst>
            </p:cNvPr>
            <p:cNvSpPr txBox="1"/>
            <p:nvPr/>
          </p:nvSpPr>
          <p:spPr>
            <a:xfrm>
              <a:off x="0" y="2841720"/>
              <a:ext cx="1796423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r>
                <a:rPr lang="en-US" sz="2900" u="none" spc="58" dirty="0">
                  <a:solidFill>
                    <a:srgbClr val="000000"/>
                  </a:solidFill>
                  <a:latin typeface="Lato Hairline Bold"/>
                </a:rPr>
                <a:t>01</a:t>
              </a: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1172ECA-C087-F7A8-DA2D-14252D18B724}"/>
                </a:ext>
              </a:extLst>
            </p:cNvPr>
            <p:cNvSpPr txBox="1"/>
            <p:nvPr/>
          </p:nvSpPr>
          <p:spPr>
            <a:xfrm>
              <a:off x="6451693" y="8213214"/>
              <a:ext cx="5142184" cy="581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4060"/>
                </a:lnSpc>
                <a:spcBef>
                  <a:spcPct val="0"/>
                </a:spcBef>
              </a:pPr>
              <a:r>
                <a:rPr lang="ru-RU" sz="2400" dirty="0"/>
                <a:t>Сплочение</a:t>
              </a:r>
              <a:endParaRPr lang="en-US" sz="24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C2B3B6E-DE44-1C06-8ABA-A18E08468C89}"/>
                </a:ext>
              </a:extLst>
            </p:cNvPr>
            <p:cNvSpPr txBox="1"/>
            <p:nvPr/>
          </p:nvSpPr>
          <p:spPr>
            <a:xfrm>
              <a:off x="6451693" y="9122047"/>
              <a:ext cx="4945329" cy="3056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800"/>
                </a:lnSpc>
                <a:spcBef>
                  <a:spcPct val="0"/>
                </a:spcBef>
              </a:pPr>
              <a:r>
                <a:rPr lang="ru-RU" sz="2000" dirty="0">
                  <a:latin typeface="Sitka Small" pitchFamily="2" charset="0"/>
                </a:rPr>
                <a:t>Теперь мы знаем больше друг о друге и в следующей командной работе сможем распределить задания, идеально подходящие каждому</a:t>
              </a:r>
              <a:endParaRPr lang="en-US" sz="2000" u="none" dirty="0">
                <a:solidFill>
                  <a:srgbClr val="272727"/>
                </a:solidFill>
                <a:latin typeface="Sitka Small" pitchFamily="2" charset="0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1D78149-7AD4-B538-E5BF-FA5A1845274E}"/>
                </a:ext>
              </a:extLst>
            </p:cNvPr>
            <p:cNvSpPr txBox="1"/>
            <p:nvPr/>
          </p:nvSpPr>
          <p:spPr>
            <a:xfrm>
              <a:off x="6451693" y="7252967"/>
              <a:ext cx="1796423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r>
                <a:rPr lang="en-US" sz="2900" u="none" spc="58">
                  <a:solidFill>
                    <a:srgbClr val="000000"/>
                  </a:solidFill>
                  <a:latin typeface="Lato Hairline Bold"/>
                </a:rPr>
                <a:t>04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69F05FA9-C93D-6CB7-99CA-F7B57F13B1C6}"/>
                </a:ext>
              </a:extLst>
            </p:cNvPr>
            <p:cNvSpPr txBox="1"/>
            <p:nvPr/>
          </p:nvSpPr>
          <p:spPr>
            <a:xfrm>
              <a:off x="-1" y="8213215"/>
              <a:ext cx="6197600" cy="5971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4060"/>
                </a:lnSpc>
                <a:spcBef>
                  <a:spcPct val="0"/>
                </a:spcBef>
              </a:pPr>
              <a:r>
                <a:rPr lang="ru-RU" sz="2400" dirty="0"/>
                <a:t>Приобретение новых знаний</a:t>
              </a:r>
              <a:endParaRPr lang="en-US" sz="24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0E39E171-F574-B78E-09E6-4353A34595F0}"/>
                </a:ext>
              </a:extLst>
            </p:cNvPr>
            <p:cNvSpPr txBox="1"/>
            <p:nvPr/>
          </p:nvSpPr>
          <p:spPr>
            <a:xfrm>
              <a:off x="0" y="9122048"/>
              <a:ext cx="4945329" cy="2172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800"/>
                </a:lnSpc>
                <a:spcBef>
                  <a:spcPct val="0"/>
                </a:spcBef>
              </a:pPr>
              <a:r>
                <a:rPr lang="ru-RU" sz="2000" dirty="0">
                  <a:latin typeface="Sitka Small" pitchFamily="2" charset="0"/>
                </a:rPr>
                <a:t>Да, может что-то и не вышло, то теперь мы точно знаем больше о ракетостроении и как это работает</a:t>
              </a:r>
              <a:endParaRPr lang="en-US" sz="2000" u="none" dirty="0">
                <a:solidFill>
                  <a:srgbClr val="272727"/>
                </a:solidFill>
                <a:latin typeface="Sitka Small" pitchFamily="2" charset="0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E53124F-5AA6-C342-A250-F20664C46DFF}"/>
                </a:ext>
              </a:extLst>
            </p:cNvPr>
            <p:cNvSpPr txBox="1"/>
            <p:nvPr/>
          </p:nvSpPr>
          <p:spPr>
            <a:xfrm>
              <a:off x="0" y="7252967"/>
              <a:ext cx="1796423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r>
                <a:rPr lang="en-US" sz="2900" u="none" spc="58">
                  <a:solidFill>
                    <a:srgbClr val="000000"/>
                  </a:solidFill>
                  <a:latin typeface="Lato Hairline Bold"/>
                </a:rPr>
                <a:t>03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2B09566-7980-9008-BA32-46A4B344BCDE}"/>
              </a:ext>
            </a:extLst>
          </p:cNvPr>
          <p:cNvSpPr txBox="1"/>
          <p:nvPr/>
        </p:nvSpPr>
        <p:spPr>
          <a:xfrm>
            <a:off x="762000" y="647700"/>
            <a:ext cx="2406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>
                <a:latin typeface="Century Gothic" panose="020B0502020202020204" pitchFamily="34" charset="0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3628915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12" t="114595" r="29312" b="-708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2787" t="28528" r="54014" b="148"/>
          <a:stretch>
            <a:fillRect/>
          </a:stretch>
        </p:blipFill>
        <p:spPr>
          <a:xfrm rot="5400000">
            <a:off x="-571500" y="571500"/>
            <a:ext cx="10287000" cy="9144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900413"/>
            <a:ext cx="736893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ru-RU" sz="4000" dirty="0">
                <a:latin typeface="Century Gothic" panose="020B0502020202020204" pitchFamily="34" charset="0"/>
              </a:rPr>
              <a:t>Состав команды и роли (группа М8О–115БВ–25):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25000" y="938513"/>
            <a:ext cx="758190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ru-RU" sz="2800" dirty="0"/>
              <a:t>Сарандаев А.Н. – тимлид, программист, физик</a:t>
            </a:r>
          </a:p>
          <a:p>
            <a:pPr lvl="0"/>
            <a:r>
              <a:rPr lang="ru-RU" sz="2800" dirty="0"/>
              <a:t>Сироткина С.А. – математик, программист</a:t>
            </a:r>
          </a:p>
          <a:p>
            <a:pPr lvl="0"/>
            <a:r>
              <a:rPr lang="ru-RU" sz="2800" dirty="0"/>
              <a:t>Еранова А.С.– реализация полета в </a:t>
            </a:r>
            <a:r>
              <a:rPr lang="en-US" sz="2800" dirty="0">
                <a:latin typeface="Hatton Bold" panose="020B0604020202020204" charset="0"/>
              </a:rPr>
              <a:t>KSP</a:t>
            </a:r>
            <a:r>
              <a:rPr lang="ru-RU" sz="2800" dirty="0"/>
              <a:t>, технический писатель</a:t>
            </a:r>
          </a:p>
          <a:p>
            <a:pPr lvl="0"/>
            <a:r>
              <a:rPr lang="ru-RU" sz="2800" dirty="0"/>
              <a:t>Дагаева Т.Д. – реализация полета в </a:t>
            </a:r>
            <a:r>
              <a:rPr lang="en-US" sz="2800" dirty="0">
                <a:latin typeface="Hatton Bold" panose="020B0604020202020204" charset="0"/>
              </a:rPr>
              <a:t>KSP</a:t>
            </a:r>
            <a:r>
              <a:rPr lang="ru-RU" sz="2800" dirty="0"/>
              <a:t>, технический писатель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36202" y="8305852"/>
            <a:ext cx="6723098" cy="32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272727"/>
              </a:solidFill>
              <a:latin typeface="Lat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536202" y="4253656"/>
            <a:ext cx="6723098" cy="47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60"/>
              </a:lnSpc>
              <a:spcBef>
                <a:spcPct val="0"/>
              </a:spcBef>
            </a:pPr>
            <a:endParaRPr lang="en-US" sz="2900" u="none" spc="58" dirty="0">
              <a:solidFill>
                <a:srgbClr val="000000"/>
              </a:solidFill>
              <a:latin typeface="Lato Hairline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90F70-3FE0-F9EC-3C00-E2D2F7ABF03D}"/>
              </a:ext>
            </a:extLst>
          </p:cNvPr>
          <p:cNvSpPr txBox="1"/>
          <p:nvPr/>
        </p:nvSpPr>
        <p:spPr>
          <a:xfrm>
            <a:off x="1028700" y="4758779"/>
            <a:ext cx="4884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latin typeface="Century Gothic" panose="020B0502020202020204" pitchFamily="34" charset="0"/>
              </a:rPr>
              <a:t>Задачи</a:t>
            </a:r>
            <a:r>
              <a:rPr lang="ru-RU" sz="4400" dirty="0">
                <a:latin typeface="Century Gothic" panose="020B0502020202020204" pitchFamily="34" charset="0"/>
              </a:rPr>
              <a:t> проекта: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7608A6-2D05-F57A-B12F-B613F8FEB67F}"/>
              </a:ext>
            </a:extLst>
          </p:cNvPr>
          <p:cNvSpPr txBox="1"/>
          <p:nvPr/>
        </p:nvSpPr>
        <p:spPr>
          <a:xfrm>
            <a:off x="9525000" y="5024021"/>
            <a:ext cx="8534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>
                <a:latin typeface="Hatton Bold" panose="020B0604020202020204" charset="0"/>
              </a:rPr>
              <a:t>1)</a:t>
            </a:r>
            <a:r>
              <a:rPr lang="ru-RU" sz="2800" dirty="0"/>
              <a:t>Подобрать наиболее оптимальные и близкие к историческим характеристики конструируемой ракеты для осуществления миссии</a:t>
            </a:r>
          </a:p>
          <a:p>
            <a:pPr lvl="0"/>
            <a:r>
              <a:rPr lang="en-US" sz="2800" dirty="0">
                <a:latin typeface="Hatton Bold" panose="020B0604020202020204" charset="0"/>
              </a:rPr>
              <a:t>2)</a:t>
            </a:r>
            <a:r>
              <a:rPr lang="ru-RU" sz="2800" dirty="0"/>
              <a:t>Разработать и описать математическую и физическую модели</a:t>
            </a:r>
          </a:p>
          <a:p>
            <a:pPr lvl="0"/>
            <a:r>
              <a:rPr lang="en-US" sz="2800" dirty="0">
                <a:latin typeface="Hatton Bold" panose="020B0604020202020204" charset="0"/>
              </a:rPr>
              <a:t>3)</a:t>
            </a:r>
            <a:r>
              <a:rPr lang="ru-RU" sz="2800" dirty="0"/>
              <a:t>Осуществить полет в </a:t>
            </a:r>
            <a:r>
              <a:rPr lang="en-US" sz="2800" dirty="0">
                <a:latin typeface="Hatton Bold" panose="020B0604020202020204" charset="0"/>
              </a:rPr>
              <a:t>KSP</a:t>
            </a:r>
            <a:endParaRPr lang="ru-RU" sz="2800" dirty="0"/>
          </a:p>
          <a:p>
            <a:pPr lvl="0"/>
            <a:r>
              <a:rPr lang="en-US" sz="2800" dirty="0">
                <a:latin typeface="Hatton Bold" panose="020B0604020202020204" charset="0"/>
              </a:rPr>
              <a:t>4)</a:t>
            </a:r>
            <a:r>
              <a:rPr lang="ru-RU" sz="2800" dirty="0"/>
              <a:t>Осуществить программную реализацию созданных математической и физической моделей</a:t>
            </a:r>
          </a:p>
          <a:p>
            <a:pPr lvl="0"/>
            <a:r>
              <a:rPr lang="en-US" sz="2800" dirty="0">
                <a:latin typeface="Hatton Bold" panose="020B0604020202020204" charset="0"/>
              </a:rPr>
              <a:t>5)</a:t>
            </a:r>
            <a:r>
              <a:rPr lang="ru-RU" sz="2800" dirty="0"/>
              <a:t>Сравнение полученных результатов с результатами симуляции полёта в </a:t>
            </a:r>
            <a:r>
              <a:rPr lang="en-US" sz="2800" dirty="0">
                <a:latin typeface="Hatton Bold" panose="020B0604020202020204" charset="0"/>
              </a:rPr>
              <a:t>KSP</a:t>
            </a:r>
            <a:endParaRPr lang="ru-RU" sz="2800" dirty="0"/>
          </a:p>
          <a:p>
            <a:pPr lvl="0"/>
            <a:r>
              <a:rPr lang="en-US" sz="2800" dirty="0">
                <a:latin typeface="Hatton Bold" panose="020B0604020202020204" charset="0"/>
              </a:rPr>
              <a:t>6)</a:t>
            </a:r>
            <a:r>
              <a:rPr lang="ru-RU" sz="2800" dirty="0"/>
              <a:t>Провести отчетность</a:t>
            </a:r>
          </a:p>
          <a:p>
            <a:endParaRPr lang="ru-RU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12" t="76862" r="29312" b="-331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478000" y="114300"/>
            <a:ext cx="6700552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ru-RU" sz="4000" u="none" spc="59" dirty="0">
                <a:solidFill>
                  <a:srgbClr val="000000"/>
                </a:solidFill>
                <a:latin typeface="Hatton Bold"/>
              </a:rPr>
              <a:t>Основная часть</a:t>
            </a:r>
            <a:endParaRPr lang="en-US" sz="4000" u="none" spc="59" dirty="0">
              <a:solidFill>
                <a:srgbClr val="000000"/>
              </a:solidFill>
              <a:latin typeface="Hatton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6376942"/>
            <a:ext cx="3976349" cy="1124596"/>
            <a:chOff x="0" y="-57150"/>
            <a:chExt cx="5301799" cy="1499462"/>
          </a:xfrm>
        </p:grpSpPr>
        <p:sp>
          <p:nvSpPr>
            <p:cNvPr id="5" name="TextBox 5"/>
            <p:cNvSpPr txBox="1"/>
            <p:nvPr/>
          </p:nvSpPr>
          <p:spPr>
            <a:xfrm>
              <a:off x="0" y="1010399"/>
              <a:ext cx="5301799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272727"/>
                </a:solidFill>
                <a:latin typeface="Lato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654284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9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234483" y="6376942"/>
            <a:ext cx="3959766" cy="1124596"/>
            <a:chOff x="0" y="-57150"/>
            <a:chExt cx="5279687" cy="1499462"/>
          </a:xfrm>
        </p:grpSpPr>
        <p:sp>
          <p:nvSpPr>
            <p:cNvPr id="8" name="TextBox 8"/>
            <p:cNvSpPr txBox="1"/>
            <p:nvPr/>
          </p:nvSpPr>
          <p:spPr>
            <a:xfrm>
              <a:off x="0" y="1010399"/>
              <a:ext cx="5279687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272727"/>
                </a:solidFill>
                <a:latin typeface="Lato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339898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9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178161" y="6376942"/>
            <a:ext cx="3883210" cy="1124596"/>
            <a:chOff x="0" y="-57150"/>
            <a:chExt cx="5177613" cy="149946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010399"/>
              <a:ext cx="5177613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272727"/>
                </a:solidFill>
                <a:latin typeface="Lato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3654284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9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308A828-7F11-BBF5-F687-1E67289EFD3C}"/>
              </a:ext>
            </a:extLst>
          </p:cNvPr>
          <p:cNvSpPr txBox="1"/>
          <p:nvPr/>
        </p:nvSpPr>
        <p:spPr>
          <a:xfrm>
            <a:off x="572710" y="494294"/>
            <a:ext cx="55844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Century Gothic" panose="020B0502020202020204" pitchFamily="34" charset="0"/>
              </a:rPr>
              <a:t>Описание миссии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286773-2B3B-66F2-18CA-B8BAABF5BE7E}"/>
              </a:ext>
            </a:extLst>
          </p:cNvPr>
          <p:cNvSpPr txBox="1"/>
          <p:nvPr/>
        </p:nvSpPr>
        <p:spPr>
          <a:xfrm>
            <a:off x="572710" y="2063394"/>
            <a:ext cx="662940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itka Small" pitchFamily="2" charset="0"/>
              </a:rPr>
              <a:t>Советская автоматическая межпланетная станция «Луна-3» в октябре 1959 года впервые в истории получила и передала на Землю изображения обратной стороны Луны. Это стало возможным благодаря уникальной фототелевизионной системе, использованию высококачественной трофейной фотоплёнки и точному гравитационному манёвру. Миссия, в успех которой мало кто верил, стала триумфом советской космической программы и открыла новую эпоху в исследовании космоса.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D99C668E-C2C6-88A2-20C1-0A4E9338E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BE5A9782-6502-E838-A885-428C7E2BB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E4412E1-E47B-348A-F740-630EE89A9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9923CB1-F4A2-E18B-63AB-F9038C73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363" y="2063394"/>
            <a:ext cx="7313250" cy="73132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16671321-2E65-4CD3-D262-FBDACE1D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12" t="58056" r="29312" b="-14306"/>
          <a:stretch>
            <a:fillRect/>
          </a:stretch>
        </p:blipFill>
        <p:spPr>
          <a:xfrm>
            <a:off x="8292" y="1358291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12" t="105196" r="29312" b="-61446"/>
          <a:stretch>
            <a:fillRect/>
          </a:stretch>
        </p:blipFill>
        <p:spPr>
          <a:xfrm>
            <a:off x="-152400" y="-190500"/>
            <a:ext cx="185928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2000" y="342900"/>
            <a:ext cx="10048613" cy="661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5599"/>
              </a:lnSpc>
              <a:spcBef>
                <a:spcPct val="0"/>
              </a:spcBef>
            </a:pPr>
            <a:r>
              <a:rPr lang="en-US" sz="4400" b="1" dirty="0">
                <a:latin typeface="Century Gothic" panose="020B0502020202020204" pitchFamily="34" charset="0"/>
              </a:rPr>
              <a:t>Kerbal Space Program</a:t>
            </a:r>
            <a:endParaRPr lang="en-US" sz="4400" b="1" spc="59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6358369"/>
            <a:ext cx="3976349" cy="1124596"/>
            <a:chOff x="0" y="-57150"/>
            <a:chExt cx="5301799" cy="1499462"/>
          </a:xfrm>
        </p:grpSpPr>
        <p:sp>
          <p:nvSpPr>
            <p:cNvPr id="5" name="TextBox 5"/>
            <p:cNvSpPr txBox="1"/>
            <p:nvPr/>
          </p:nvSpPr>
          <p:spPr>
            <a:xfrm>
              <a:off x="0" y="1010399"/>
              <a:ext cx="5301799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272727"/>
                </a:solidFill>
                <a:latin typeface="Lato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654284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9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299534" y="6358369"/>
            <a:ext cx="3959766" cy="1124596"/>
            <a:chOff x="0" y="-57150"/>
            <a:chExt cx="5279687" cy="1499462"/>
          </a:xfrm>
        </p:grpSpPr>
        <p:sp>
          <p:nvSpPr>
            <p:cNvPr id="8" name="TextBox 8"/>
            <p:cNvSpPr txBox="1"/>
            <p:nvPr/>
          </p:nvSpPr>
          <p:spPr>
            <a:xfrm>
              <a:off x="0" y="1010399"/>
              <a:ext cx="5279687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272727"/>
                </a:solidFill>
                <a:latin typeface="Lato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339898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9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210687" y="6358369"/>
            <a:ext cx="3883210" cy="1124596"/>
            <a:chOff x="0" y="-57150"/>
            <a:chExt cx="5177613" cy="149946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010399"/>
              <a:ext cx="5177613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272727"/>
                </a:solidFill>
                <a:latin typeface="Lato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3654284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9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9DB8B2E-9559-983F-7939-A0CBE01FF0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375781" y="974366"/>
            <a:ext cx="6382170" cy="83382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3F0413-D4BB-E74F-5984-DE8A5FCEC37C}"/>
              </a:ext>
            </a:extLst>
          </p:cNvPr>
          <p:cNvSpPr txBox="1"/>
          <p:nvPr/>
        </p:nvSpPr>
        <p:spPr>
          <a:xfrm>
            <a:off x="914400" y="1790700"/>
            <a:ext cx="1005826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Симуляция полёта была проведена в </a:t>
            </a:r>
            <a:r>
              <a:rPr lang="en-US" sz="2400" dirty="0">
                <a:latin typeface="Hatton Bold" panose="020B0604020202020204" charset="0"/>
              </a:rPr>
              <a:t>Kerbal Space Program</a:t>
            </a:r>
            <a:r>
              <a:rPr lang="ru-RU" sz="2400" dirty="0"/>
              <a:t>. </a:t>
            </a:r>
          </a:p>
          <a:p>
            <a:r>
              <a:rPr lang="ru-RU" sz="2400" dirty="0"/>
              <a:t>Построили трехступенчатую ракету, опираясь на Ракета-носитель Восток-Л.</a:t>
            </a:r>
          </a:p>
          <a:p>
            <a:r>
              <a:rPr lang="ru-RU" sz="2400" dirty="0"/>
              <a:t>Разница в размерах и массе по сравнению с настоящей ракетой</a:t>
            </a:r>
            <a:r>
              <a:rPr lang="en-US" sz="2400" dirty="0"/>
              <a:t>:</a:t>
            </a:r>
            <a:endParaRPr lang="ru-RU" sz="2400" dirty="0"/>
          </a:p>
          <a:p>
            <a:r>
              <a:rPr lang="ru-RU" sz="2400" dirty="0">
                <a:latin typeface="Century Gothic" panose="020B0502020202020204" pitchFamily="34" charset="0"/>
              </a:rPr>
              <a:t>1) Высота = 33,5м / Высота в </a:t>
            </a:r>
            <a:r>
              <a:rPr lang="en-US" sz="2400" dirty="0">
                <a:latin typeface="Century Gothic" panose="020B0502020202020204" pitchFamily="34" charset="0"/>
              </a:rPr>
              <a:t>KSP</a:t>
            </a:r>
            <a:r>
              <a:rPr lang="ru-RU" sz="2400" dirty="0">
                <a:latin typeface="Century Gothic" panose="020B0502020202020204" pitchFamily="34" charset="0"/>
              </a:rPr>
              <a:t> = 25,6м</a:t>
            </a:r>
          </a:p>
          <a:p>
            <a:r>
              <a:rPr lang="ru-RU" sz="2400" dirty="0">
                <a:latin typeface="Century Gothic" panose="020B0502020202020204" pitchFamily="34" charset="0"/>
              </a:rPr>
              <a:t>2) Ширина = 10,3м / Ширина в </a:t>
            </a:r>
            <a:r>
              <a:rPr lang="en-US" sz="2400" dirty="0">
                <a:latin typeface="Century Gothic" panose="020B0502020202020204" pitchFamily="34" charset="0"/>
              </a:rPr>
              <a:t>KSP</a:t>
            </a:r>
            <a:r>
              <a:rPr lang="ru-RU" sz="2400" dirty="0">
                <a:latin typeface="Century Gothic" panose="020B0502020202020204" pitchFamily="34" charset="0"/>
              </a:rPr>
              <a:t> = 10,4м</a:t>
            </a:r>
          </a:p>
          <a:p>
            <a:r>
              <a:rPr lang="ru-RU" sz="2400" dirty="0">
                <a:latin typeface="Century Gothic" panose="020B0502020202020204" pitchFamily="34" charset="0"/>
              </a:rPr>
              <a:t>3) Масса = 279000кг / Масса в </a:t>
            </a:r>
            <a:r>
              <a:rPr lang="en-US" sz="2400" dirty="0">
                <a:latin typeface="Century Gothic" panose="020B0502020202020204" pitchFamily="34" charset="0"/>
              </a:rPr>
              <a:t>KSP</a:t>
            </a:r>
            <a:r>
              <a:rPr lang="ru-RU" sz="2400" dirty="0">
                <a:latin typeface="Century Gothic" panose="020B0502020202020204" pitchFamily="34" charset="0"/>
              </a:rPr>
              <a:t> = 206300кг</a:t>
            </a:r>
          </a:p>
          <a:p>
            <a:r>
              <a:rPr lang="ru-RU" sz="2400" dirty="0"/>
              <a:t> </a:t>
            </a:r>
          </a:p>
          <a:p>
            <a:endParaRPr lang="ru-RU" sz="2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76CA6BC-EDBA-3C9C-6592-653FB1DC70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62351" y="4722475"/>
            <a:ext cx="5024307" cy="45901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6AEAFA-809B-7C85-BBD6-214B4253F6E6}"/>
              </a:ext>
            </a:extLst>
          </p:cNvPr>
          <p:cNvSpPr txBox="1"/>
          <p:nvPr/>
        </p:nvSpPr>
        <p:spPr>
          <a:xfrm>
            <a:off x="1852988" y="6501791"/>
            <a:ext cx="30796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АМС “Луна-3” в </a:t>
            </a:r>
            <a:r>
              <a:rPr lang="en-US" sz="2400" dirty="0">
                <a:latin typeface="Hatton Bold" panose="020B0604020202020204" charset="0"/>
              </a:rPr>
              <a:t>KSP</a:t>
            </a:r>
            <a:r>
              <a:rPr lang="ru-RU" sz="2400" dirty="0">
                <a:latin typeface="Hatton Bold" panose="020B0604020202020204" charset="0"/>
              </a:rPr>
              <a:t>:</a:t>
            </a:r>
            <a:endParaRPr lang="ru-RU" sz="2400" dirty="0"/>
          </a:p>
          <a:p>
            <a:endParaRPr lang="ru-RU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62000" y="342900"/>
            <a:ext cx="11582400" cy="930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400"/>
              </a:lnSpc>
              <a:spcBef>
                <a:spcPct val="0"/>
              </a:spcBef>
            </a:pPr>
            <a:r>
              <a:rPr lang="ru-RU" sz="4400" b="1" dirty="0">
                <a:latin typeface="Century Gothic" panose="020B0502020202020204" pitchFamily="34" charset="0"/>
              </a:rPr>
              <a:t>Физическая и математическая модели</a:t>
            </a:r>
            <a:endParaRPr lang="en-US" sz="4400" b="1" spc="89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7798915" y="7131408"/>
            <a:ext cx="2740713" cy="1124629"/>
            <a:chOff x="0" y="-57150"/>
            <a:chExt cx="3654284" cy="1499506"/>
          </a:xfrm>
        </p:grpSpPr>
        <p:sp>
          <p:nvSpPr>
            <p:cNvPr id="5" name="TextBox 5"/>
            <p:cNvSpPr txBox="1"/>
            <p:nvPr/>
          </p:nvSpPr>
          <p:spPr>
            <a:xfrm>
              <a:off x="0" y="1010443"/>
              <a:ext cx="3654284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272727"/>
                </a:solidFill>
                <a:latin typeface="Lato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654284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9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288749" y="7131408"/>
            <a:ext cx="2740713" cy="1124629"/>
            <a:chOff x="0" y="-57150"/>
            <a:chExt cx="3654284" cy="1499506"/>
          </a:xfrm>
        </p:grpSpPr>
        <p:sp>
          <p:nvSpPr>
            <p:cNvPr id="8" name="TextBox 8"/>
            <p:cNvSpPr txBox="1"/>
            <p:nvPr/>
          </p:nvSpPr>
          <p:spPr>
            <a:xfrm>
              <a:off x="0" y="1010443"/>
              <a:ext cx="3654284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272727"/>
                </a:solidFill>
                <a:latin typeface="Lato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3654284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9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778584" y="7131408"/>
            <a:ext cx="2744066" cy="1638912"/>
            <a:chOff x="0" y="-57149"/>
            <a:chExt cx="3658755" cy="2185216"/>
          </a:xfrm>
        </p:grpSpPr>
        <p:sp>
          <p:nvSpPr>
            <p:cNvPr id="11" name="TextBox 11"/>
            <p:cNvSpPr txBox="1"/>
            <p:nvPr/>
          </p:nvSpPr>
          <p:spPr>
            <a:xfrm>
              <a:off x="4471" y="1696154"/>
              <a:ext cx="3654284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272727"/>
                </a:solidFill>
                <a:latin typeface="Lato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49"/>
              <a:ext cx="3654284" cy="631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 lang="en-US" sz="2900" u="none" spc="58" dirty="0">
                <a:solidFill>
                  <a:srgbClr val="000000"/>
                </a:solidFill>
                <a:latin typeface="Lato Hairline Bold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6DFBE63-DF44-ADD9-2F91-CE67F32ACD95}"/>
              </a:ext>
            </a:extLst>
          </p:cNvPr>
          <p:cNvSpPr txBox="1"/>
          <p:nvPr/>
        </p:nvSpPr>
        <p:spPr>
          <a:xfrm>
            <a:off x="762000" y="3447488"/>
            <a:ext cx="4341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Century Gothic" panose="020B0502020202020204" pitchFamily="34" charset="0"/>
              </a:rPr>
              <a:t>Второй закон Ньютона</a:t>
            </a:r>
            <a:r>
              <a:rPr lang="en-US" sz="2800" dirty="0">
                <a:latin typeface="Century Gothic" panose="020B0502020202020204" pitchFamily="34" charset="0"/>
              </a:rPr>
              <a:t>:</a:t>
            </a:r>
            <a:endParaRPr lang="ru-RU" sz="2800" dirty="0"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8D8D4-E267-2DDB-8336-02DF9F6AE309}"/>
              </a:ext>
            </a:extLst>
          </p:cNvPr>
          <p:cNvSpPr txBox="1"/>
          <p:nvPr/>
        </p:nvSpPr>
        <p:spPr>
          <a:xfrm>
            <a:off x="1295400" y="4914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AB44B9B-9D02-BEFE-239F-4B8F906F1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956" y="479718"/>
            <a:ext cx="3129610" cy="2926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E1B45D-5C83-2CAF-6E29-B54F3001604E}"/>
              </a:ext>
            </a:extLst>
          </p:cNvPr>
          <p:cNvSpPr txBox="1"/>
          <p:nvPr/>
        </p:nvSpPr>
        <p:spPr>
          <a:xfrm>
            <a:off x="745852" y="1488389"/>
            <a:ext cx="13969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Century Gothic" panose="020B0502020202020204" pitchFamily="34" charset="0"/>
              </a:rPr>
              <a:t>Разложим скорость </a:t>
            </a:r>
            <a:r>
              <a:rPr lang="en-US" sz="2800" dirty="0">
                <a:latin typeface="Century Gothic" panose="020B0502020202020204" pitchFamily="34" charset="0"/>
              </a:rPr>
              <a:t>v </a:t>
            </a:r>
            <a:r>
              <a:rPr lang="ru-RU" sz="2800" dirty="0">
                <a:latin typeface="Century Gothic" panose="020B0502020202020204" pitchFamily="34" charset="0"/>
              </a:rPr>
              <a:t>на горизонтальную и вертикальную составляющие</a:t>
            </a:r>
            <a:r>
              <a:rPr lang="en-US" sz="2800" dirty="0">
                <a:latin typeface="Century Gothic" panose="020B0502020202020204" pitchFamily="34" charset="0"/>
              </a:rPr>
              <a:t>:</a:t>
            </a:r>
            <a:endParaRPr lang="ru-RU" sz="2800" dirty="0"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3BCD9-35DE-6BCF-C7E7-18F985811DE6}"/>
                  </a:ext>
                </a:extLst>
              </p:cNvPr>
              <p:cNvSpPr txBox="1"/>
              <p:nvPr/>
            </p:nvSpPr>
            <p:spPr>
              <a:xfrm>
                <a:off x="6019068" y="2122640"/>
                <a:ext cx="2940998" cy="15869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ru-RU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 </m:t>
                          </m:r>
                          <m:sSubSup>
                            <m:sSubSupPr>
                              <m:ctrlPr>
                                <a:rPr lang="ru-RU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ru-RU" sz="3200" dirty="0"/>
              </a:p>
              <a:p>
                <a:endParaRPr lang="ru-RU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3BCD9-35DE-6BCF-C7E7-18F985811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068" y="2122640"/>
                <a:ext cx="2940998" cy="15869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A3F3C6-7A4A-296F-C99E-4F6D9F29DF94}"/>
                  </a:ext>
                </a:extLst>
              </p:cNvPr>
              <p:cNvSpPr txBox="1"/>
              <p:nvPr/>
            </p:nvSpPr>
            <p:spPr>
              <a:xfrm>
                <a:off x="5562600" y="3211744"/>
                <a:ext cx="2431050" cy="1566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̅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ru-RU" sz="28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̅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ru-RU" sz="2800" dirty="0"/>
              </a:p>
              <a:p>
                <a:endParaRPr lang="ru-RU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A3F3C6-7A4A-296F-C99E-4F6D9F29D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3211744"/>
                <a:ext cx="2431050" cy="15665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2A3F50-8933-2209-594E-E1D3E098CC18}"/>
                  </a:ext>
                </a:extLst>
              </p:cNvPr>
              <p:cNvSpPr txBox="1"/>
              <p:nvPr/>
            </p:nvSpPr>
            <p:spPr>
              <a:xfrm>
                <a:off x="894914" y="4167136"/>
                <a:ext cx="3701270" cy="1566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̅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ru-RU" sz="2800" i="1">
                          <a:latin typeface="Cambria Math" panose="02040503050406030204" pitchFamily="18" charset="0"/>
                        </a:rPr>
                        <m:t>с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ru-RU" sz="2800" i="1">
                          <a:latin typeface="Cambria Math" panose="02040503050406030204" pitchFamily="18" charset="0"/>
                        </a:rPr>
                        <m:t>т</m:t>
                      </m:r>
                    </m:oMath>
                  </m:oMathPara>
                </a14:m>
                <a:endParaRPr lang="ru-RU" sz="2800" dirty="0"/>
              </a:p>
              <a:p>
                <a:endParaRPr lang="ru-RU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2A3F50-8933-2209-594E-E1D3E098C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4" y="4167136"/>
                <a:ext cx="3701270" cy="15665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F6B1E4A2-B37F-B897-5B86-55FBD9B276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00" y="2791687"/>
            <a:ext cx="5494482" cy="71502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AFFCD7F-10B1-DDB0-27CD-B5C47BF7CDE2}"/>
                  </a:ext>
                </a:extLst>
              </p:cNvPr>
              <p:cNvSpPr txBox="1"/>
              <p:nvPr/>
            </p:nvSpPr>
            <p:spPr>
              <a:xfrm>
                <a:off x="894914" y="5406587"/>
                <a:ext cx="43842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ru-RU" sz="3200" i="1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̅"/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ru-RU" sz="3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ru-RU" sz="3200" i="1">
                          <a:latin typeface="Cambria Math" panose="02040503050406030204" pitchFamily="18" charset="0"/>
                        </a:rPr>
                        <m:t>с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т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AFFCD7F-10B1-DDB0-27CD-B5C47BF7C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4" y="5406587"/>
                <a:ext cx="43842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C23421-2670-2C17-F60F-9DE4BD0B1217}"/>
                  </a:ext>
                </a:extLst>
              </p:cNvPr>
              <p:cNvSpPr txBox="1"/>
              <p:nvPr/>
            </p:nvSpPr>
            <p:spPr>
              <a:xfrm>
                <a:off x="1051188" y="6182100"/>
                <a:ext cx="7511287" cy="1270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800" dirty="0"/>
                  <a:t>На ось </a:t>
                </a:r>
                <a:r>
                  <a:rPr lang="en-US" sz="2800" dirty="0"/>
                  <a:t>y: </a:t>
                </a:r>
                <a:endParaRPr lang="ru-RU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𝐹𝑐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т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C23421-2670-2C17-F60F-9DE4BD0B1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188" y="6182100"/>
                <a:ext cx="7511287" cy="1270541"/>
              </a:xfrm>
              <a:prstGeom prst="rect">
                <a:avLst/>
              </a:prstGeom>
              <a:blipFill>
                <a:blip r:embed="rId8"/>
                <a:stretch>
                  <a:fillRect l="-1622" t="-4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B13BCFC-44D0-A92D-B1DE-8418F32AFF6E}"/>
                  </a:ext>
                </a:extLst>
              </p:cNvPr>
              <p:cNvSpPr txBox="1"/>
              <p:nvPr/>
            </p:nvSpPr>
            <p:spPr>
              <a:xfrm>
                <a:off x="1176840" y="7525646"/>
                <a:ext cx="5872954" cy="123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800" dirty="0"/>
                  <a:t>На ось </a:t>
                </a:r>
                <a:r>
                  <a:rPr lang="en-US" sz="2800" dirty="0"/>
                  <a:t>x</a:t>
                </a:r>
                <a:r>
                  <a:rPr lang="ru-RU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т∗</m:t>
                      </m:r>
                      <m:func>
                        <m:func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с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B13BCFC-44D0-A92D-B1DE-8418F32AF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840" y="7525646"/>
                <a:ext cx="5872954" cy="1231106"/>
              </a:xfrm>
              <a:prstGeom prst="rect">
                <a:avLst/>
              </a:prstGeom>
              <a:blipFill>
                <a:blip r:embed="rId9"/>
                <a:stretch>
                  <a:fillRect l="-2077" t="-49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614CFE7-DD5E-1BDD-9F2D-56E8211326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12" t="76862" r="29312" b="-331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F05775-63CD-94D9-91E5-856DE80C0502}"/>
                  </a:ext>
                </a:extLst>
              </p:cNvPr>
              <p:cNvSpPr txBox="1"/>
              <p:nvPr/>
            </p:nvSpPr>
            <p:spPr>
              <a:xfrm>
                <a:off x="762000" y="495300"/>
                <a:ext cx="17441506" cy="801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ru-RU" sz="3200" dirty="0">
                    <a:latin typeface="Century Gothic" panose="020B0502020202020204" pitchFamily="34" charset="0"/>
                  </a:rPr>
                  <a:t>Расход массы топлива в единицу времени рассчитывается по формуле</a:t>
                </a:r>
                <a:r>
                  <a:rPr lang="ru-RU" sz="3200" dirty="0"/>
                  <a:t>: 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 sz="32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ru-RU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F05775-63CD-94D9-91E5-856DE80C0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495300"/>
                <a:ext cx="17441506" cy="801310"/>
              </a:xfrm>
              <a:prstGeom prst="rect">
                <a:avLst/>
              </a:prstGeom>
              <a:blipFill>
                <a:blip r:embed="rId3"/>
                <a:stretch>
                  <a:fillRect l="-874" b="-12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74204C8-1935-46F7-577C-E8345D4E691A}"/>
              </a:ext>
            </a:extLst>
          </p:cNvPr>
          <p:cNvSpPr txBox="1"/>
          <p:nvPr/>
        </p:nvSpPr>
        <p:spPr>
          <a:xfrm>
            <a:off x="762000" y="1817310"/>
            <a:ext cx="4512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Century Gothic" panose="020B0502020202020204" pitchFamily="34" charset="0"/>
              </a:rPr>
              <a:t>Отсюда</a:t>
            </a:r>
            <a:r>
              <a:rPr lang="ru-RU" sz="3200" dirty="0"/>
              <a:t>: </a:t>
            </a:r>
            <a:r>
              <a:rPr lang="en-US" sz="3200" dirty="0"/>
              <a:t> m(t)</a:t>
            </a:r>
            <a:r>
              <a:rPr lang="ru-RU" sz="3200" dirty="0"/>
              <a:t> = </a:t>
            </a:r>
            <a:r>
              <a:rPr lang="en-US" sz="3200" dirty="0"/>
              <a:t>M</a:t>
            </a:r>
            <a:r>
              <a:rPr lang="ru-RU" sz="3200" dirty="0"/>
              <a:t> – </a:t>
            </a:r>
            <a:r>
              <a:rPr lang="en-US" sz="3200" dirty="0"/>
              <a:t>k</a:t>
            </a:r>
            <a:r>
              <a:rPr lang="ru-RU" sz="3200" dirty="0"/>
              <a:t>*</a:t>
            </a:r>
            <a:r>
              <a:rPr lang="en-US" sz="3200" dirty="0"/>
              <a:t>t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52D29E-1C4B-C195-67DA-8BDC25173869}"/>
                  </a:ext>
                </a:extLst>
              </p:cNvPr>
              <p:cNvSpPr txBox="1"/>
              <p:nvPr/>
            </p:nvSpPr>
            <p:spPr>
              <a:xfrm>
                <a:off x="762000" y="2837355"/>
                <a:ext cx="8618898" cy="1367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ru-RU" sz="3200" dirty="0">
                    <a:latin typeface="Century Gothic" panose="020B0502020202020204" pitchFamily="34" charset="0"/>
                  </a:rPr>
                  <a:t>Сила сопротивления воздуха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𝑆</m:t>
                        </m:r>
                        <m:sSup>
                          <m:sSupPr>
                            <m:ctrlPr>
                              <a:rPr lang="ru-RU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ru-RU" sz="3200" dirty="0"/>
              </a:p>
              <a:p>
                <a:endParaRPr lang="ru-RU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52D29E-1C4B-C195-67DA-8BDC25173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837355"/>
                <a:ext cx="8618898" cy="1367426"/>
              </a:xfrm>
              <a:prstGeom prst="rect">
                <a:avLst/>
              </a:prstGeom>
              <a:blipFill>
                <a:blip r:embed="rId4"/>
                <a:stretch>
                  <a:fillRect l="-17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3051BE0-FED5-1482-3A75-E470178BDED4}"/>
              </a:ext>
            </a:extLst>
          </p:cNvPr>
          <p:cNvSpPr txBox="1"/>
          <p:nvPr/>
        </p:nvSpPr>
        <p:spPr>
          <a:xfrm>
            <a:off x="762000" y="4204781"/>
            <a:ext cx="18288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Century Gothic" panose="020B0502020202020204" pitchFamily="34" charset="0"/>
              </a:rPr>
              <a:t>Угол </a:t>
            </a:r>
            <a:r>
              <a:rPr lang="en-US" sz="3200" dirty="0">
                <a:latin typeface="Century Gothic" panose="020B0502020202020204" pitchFamily="34" charset="0"/>
                <a:ea typeface="Yu Gothic UI Semilight" panose="020B0400000000000000" pitchFamily="34" charset="-128"/>
              </a:rPr>
              <a:t>α </a:t>
            </a:r>
            <a:r>
              <a:rPr lang="ru-RU" sz="3200" dirty="0">
                <a:latin typeface="Century Gothic" panose="020B0502020202020204" pitchFamily="34" charset="0"/>
                <a:ea typeface="Yu Gothic UI Semilight" panose="020B0400000000000000" pitchFamily="34" charset="-128"/>
              </a:rPr>
              <a:t>у нас меняется так</a:t>
            </a:r>
            <a:r>
              <a:rPr lang="en-US" sz="3200" dirty="0">
                <a:latin typeface="Century Gothic" panose="020B0502020202020204" pitchFamily="34" charset="0"/>
                <a:ea typeface="Yu Gothic UI Semilight" panose="020B0400000000000000" pitchFamily="34" charset="-128"/>
              </a:rPr>
              <a:t>: </a:t>
            </a:r>
            <a:endParaRPr lang="ru-RU" sz="3200" dirty="0">
              <a:latin typeface="Century Gothic" panose="020B0502020202020204" pitchFamily="34" charset="0"/>
              <a:ea typeface="Yu Gothic UI Semilight" panose="020B0400000000000000" pitchFamily="34" charset="-128"/>
            </a:endParaRPr>
          </a:p>
          <a:p>
            <a:r>
              <a:rPr lang="ru-RU" sz="2800" dirty="0">
                <a:latin typeface="Century Gothic" panose="020B0502020202020204" pitchFamily="34" charset="0"/>
                <a:ea typeface="Yu Gothic UI Semilight" panose="020B0400000000000000" pitchFamily="34" charset="-128"/>
              </a:rPr>
              <a:t>0 – 88 секунд полета</a:t>
            </a:r>
            <a:r>
              <a:rPr lang="en-US" sz="2800" dirty="0">
                <a:latin typeface="Century Gothic" panose="020B0502020202020204" pitchFamily="34" charset="0"/>
                <a:ea typeface="Yu Gothic UI Semilight" panose="020B0400000000000000" pitchFamily="34" charset="-128"/>
              </a:rPr>
              <a:t>: </a:t>
            </a:r>
            <a:r>
              <a:rPr lang="en-US" sz="28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α = 0</a:t>
            </a:r>
          </a:p>
          <a:p>
            <a:r>
              <a:rPr lang="en-US" sz="28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88 – 160 </a:t>
            </a:r>
            <a:r>
              <a:rPr lang="ru-RU" sz="28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секунд</a:t>
            </a:r>
            <a:r>
              <a:rPr lang="en-US" sz="28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: </a:t>
            </a:r>
            <a:r>
              <a:rPr lang="ru-RU" sz="2800" dirty="0">
                <a:latin typeface="Century Gothic" panose="020B0502020202020204" pitchFamily="34" charset="0"/>
              </a:rPr>
              <a:t>(85 / 72) * (</a:t>
            </a:r>
            <a:r>
              <a:rPr lang="en-US" sz="2800" dirty="0">
                <a:latin typeface="Century Gothic" panose="020B0502020202020204" pitchFamily="34" charset="0"/>
              </a:rPr>
              <a:t>t</a:t>
            </a:r>
            <a:r>
              <a:rPr lang="ru-RU" sz="2800" dirty="0">
                <a:latin typeface="Century Gothic" panose="020B0502020202020204" pitchFamily="34" charset="0"/>
              </a:rPr>
              <a:t> - 88)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ru-RU" sz="2800" dirty="0">
                <a:latin typeface="Century Gothic" panose="020B0502020202020204" pitchFamily="34" charset="0"/>
              </a:rPr>
              <a:t>(то есть идет плавное увеличение угла до 85 градусов)</a:t>
            </a:r>
          </a:p>
          <a:p>
            <a:r>
              <a:rPr lang="ru-RU" sz="2800" dirty="0">
                <a:latin typeface="Century Gothic" panose="020B0502020202020204" pitchFamily="34" charset="0"/>
              </a:rPr>
              <a:t>160 секунд и больше: 85 + (5 / 76) * (</a:t>
            </a:r>
            <a:r>
              <a:rPr lang="en-US" sz="2800" dirty="0">
                <a:latin typeface="Century Gothic" panose="020B0502020202020204" pitchFamily="34" charset="0"/>
              </a:rPr>
              <a:t>t</a:t>
            </a:r>
            <a:r>
              <a:rPr lang="ru-RU" sz="2800" dirty="0">
                <a:latin typeface="Century Gothic" panose="020B0502020202020204" pitchFamily="34" charset="0"/>
              </a:rPr>
              <a:t> - 160) (почти горизонтальный полет)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6CF95D-A6D4-7D69-6646-ADA2C0C0FB4B}"/>
                  </a:ext>
                </a:extLst>
              </p:cNvPr>
              <p:cNvSpPr txBox="1"/>
              <p:nvPr/>
            </p:nvSpPr>
            <p:spPr>
              <a:xfrm>
                <a:off x="762000" y="7013454"/>
                <a:ext cx="12102993" cy="2266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3200" dirty="0">
                    <a:latin typeface="Century Gothic" panose="020B0502020202020204" pitchFamily="34" charset="0"/>
                  </a:rPr>
                  <a:t>Запишем барометрическую формулу для зависимости </a:t>
                </a:r>
              </a:p>
              <a:p>
                <a:r>
                  <a:rPr lang="ru-RU" sz="3200" dirty="0">
                    <a:latin typeface="Century Gothic" panose="020B0502020202020204" pitchFamily="34" charset="0"/>
                  </a:rPr>
                  <a:t>плотности газа от высоты: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ru-RU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den>
                        </m:f>
                      </m:sup>
                    </m:sSup>
                  </m:oMath>
                </a14:m>
                <a:endParaRPr lang="ru-RU" sz="3200" dirty="0">
                  <a:latin typeface="Century Gothic" panose="020B0502020202020204" pitchFamily="34" charset="0"/>
                </a:endParaRPr>
              </a:p>
              <a:p>
                <a:r>
                  <a:rPr lang="ru-RU" sz="3200" dirty="0">
                    <a:latin typeface="Century Gothic" panose="020B0502020202020204" pitchFamily="34" charset="0"/>
                  </a:rPr>
                  <a:t>Мы допускаем, что температура газа постоянна</a:t>
                </a:r>
              </a:p>
              <a:p>
                <a:endParaRPr lang="ru-RU" sz="3200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6CF95D-A6D4-7D69-6646-ADA2C0C0F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7013454"/>
                <a:ext cx="12102993" cy="2266839"/>
              </a:xfrm>
              <a:prstGeom prst="rect">
                <a:avLst/>
              </a:prstGeom>
              <a:blipFill>
                <a:blip r:embed="rId5"/>
                <a:stretch>
                  <a:fillRect l="-1259" t="-3504" r="-3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687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537D6B4F-FC06-35AE-DD5F-845F262D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599" t="26319" r="2449" b="40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25842" y="3654994"/>
            <a:ext cx="2740713" cy="47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60"/>
              </a:lnSpc>
              <a:spcBef>
                <a:spcPct val="0"/>
              </a:spcBef>
            </a:pPr>
            <a:r>
              <a:rPr lang="en-US" sz="2900" u="none" spc="58" dirty="0">
                <a:solidFill>
                  <a:srgbClr val="000000"/>
                </a:solidFill>
                <a:latin typeface="Lato Hairline Bold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B0AE81-24D7-0298-1188-C52F22F83256}"/>
              </a:ext>
            </a:extLst>
          </p:cNvPr>
          <p:cNvSpPr txBox="1"/>
          <p:nvPr/>
        </p:nvSpPr>
        <p:spPr>
          <a:xfrm>
            <a:off x="685800" y="571500"/>
            <a:ext cx="1444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Century Gothic" panose="020B0502020202020204" pitchFamily="34" charset="0"/>
              </a:rPr>
              <a:t>Итого</a:t>
            </a:r>
            <a:r>
              <a:rPr lang="en-US" sz="3200" dirty="0">
                <a:latin typeface="Century Gothic" panose="020B0502020202020204" pitchFamily="34" charset="0"/>
              </a:rPr>
              <a:t>:</a:t>
            </a:r>
            <a:endParaRPr lang="ru-RU" sz="3200" dirty="0"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3B15F2-BAC5-7EAE-40CD-39FE29CAC133}"/>
                  </a:ext>
                </a:extLst>
              </p:cNvPr>
              <p:cNvSpPr txBox="1"/>
              <p:nvPr/>
            </p:nvSpPr>
            <p:spPr>
              <a:xfrm>
                <a:off x="2816226" y="529732"/>
                <a:ext cx="12303240" cy="1583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𝑆</m:t>
                          </m:r>
                          <m:sSubSup>
                            <m:sSub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))+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3200" i="1">
                          <a:latin typeface="Cambria Math" panose="02040503050406030204" pitchFamily="18" charset="0"/>
                        </a:rPr>
                        <m:t>т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ru-RU" sz="3200" dirty="0"/>
              </a:p>
              <a:p>
                <a:endParaRPr lang="ru-RU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3B15F2-BAC5-7EAE-40CD-39FE29CAC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226" y="529732"/>
                <a:ext cx="12303240" cy="15831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353E15-E5F0-6A7C-D098-2CB65A71220E}"/>
                  </a:ext>
                </a:extLst>
              </p:cNvPr>
              <p:cNvSpPr txBox="1"/>
              <p:nvPr/>
            </p:nvSpPr>
            <p:spPr>
              <a:xfrm>
                <a:off x="2971800" y="1597259"/>
                <a:ext cx="9852249" cy="857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ru-RU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32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ru-RU" sz="3200" i="1">
                        <a:latin typeface="Cambria Math" panose="02040503050406030204" pitchFamily="18" charset="0"/>
                      </a:rPr>
                      <m:t>т∗</m:t>
                    </m:r>
                    <m:func>
                      <m:func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ru-RU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ru-RU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32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𝑆</m:t>
                        </m:r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ru-RU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353E15-E5F0-6A7C-D098-2CB65A712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1597259"/>
                <a:ext cx="9852249" cy="857799"/>
              </a:xfrm>
              <a:prstGeom prst="rect">
                <a:avLst/>
              </a:prstGeom>
              <a:blipFill>
                <a:blip r:embed="rId5"/>
                <a:stretch>
                  <a:fillRect b="-11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F35BF39-7640-2D5E-A280-0AF772A7EF40}"/>
              </a:ext>
            </a:extLst>
          </p:cNvPr>
          <p:cNvSpPr txBox="1"/>
          <p:nvPr/>
        </p:nvSpPr>
        <p:spPr>
          <a:xfrm>
            <a:off x="685800" y="2792771"/>
            <a:ext cx="3249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Century Gothic" panose="020B0502020202020204" pitchFamily="34" charset="0"/>
              </a:rPr>
              <a:t>Преобразуем</a:t>
            </a:r>
            <a:r>
              <a:rPr lang="en-US" sz="3200" dirty="0">
                <a:latin typeface="Century Gothic" panose="020B0502020202020204" pitchFamily="34" charset="0"/>
              </a:rPr>
              <a:t>:</a:t>
            </a:r>
            <a:endParaRPr lang="ru-RU" sz="3200" dirty="0"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642BAC-C714-14B3-A15C-6050F420EBEF}"/>
                  </a:ext>
                </a:extLst>
              </p:cNvPr>
              <p:cNvSpPr txBox="1"/>
              <p:nvPr/>
            </p:nvSpPr>
            <p:spPr>
              <a:xfrm>
                <a:off x="3935408" y="3202642"/>
                <a:ext cx="10121040" cy="1692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ru-RU" sz="3200" i="1"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ru-RU" sz="32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𝑆</m:t>
                          </m:r>
                          <m:sSubSup>
                            <m:sSubSupPr>
                              <m:ctrlPr>
                                <a:rPr lang="ru-RU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32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ru-RU" sz="32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32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ru-RU" sz="320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т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ru-RU" sz="32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32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3200" dirty="0"/>
              </a:p>
              <a:p>
                <a:endParaRPr lang="ru-RU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642BAC-C714-14B3-A15C-6050F420E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408" y="3202642"/>
                <a:ext cx="10121040" cy="1692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74BA4C-E561-712F-768E-E709C8242FFC}"/>
                  </a:ext>
                </a:extLst>
              </p:cNvPr>
              <p:cNvSpPr txBox="1"/>
              <p:nvPr/>
            </p:nvSpPr>
            <p:spPr>
              <a:xfrm>
                <a:off x="4266555" y="4547341"/>
                <a:ext cx="7867282" cy="1180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т∗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ru-RU" sz="32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32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𝑆</m:t>
                          </m:r>
                          <m:sSubSup>
                            <m:sSubSupPr>
                              <m:ctrlPr>
                                <a:rPr lang="ru-RU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32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ru-RU" sz="32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32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ru-RU" sz="320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74BA4C-E561-712F-768E-E709C8242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555" y="4547341"/>
                <a:ext cx="7867282" cy="11803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FC7EE67-6CDD-8ABD-4BBC-83B5AECA68E7}"/>
              </a:ext>
            </a:extLst>
          </p:cNvPr>
          <p:cNvSpPr txBox="1"/>
          <p:nvPr/>
        </p:nvSpPr>
        <p:spPr>
          <a:xfrm>
            <a:off x="8686800" y="46863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59BDC1-0C01-E717-DB6B-58933AD15615}"/>
              </a:ext>
            </a:extLst>
          </p:cNvPr>
          <p:cNvSpPr txBox="1"/>
          <p:nvPr/>
        </p:nvSpPr>
        <p:spPr>
          <a:xfrm>
            <a:off x="8686800" y="43815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90157-67D2-757F-76B7-325D1630BC7D}"/>
              </a:ext>
            </a:extLst>
          </p:cNvPr>
          <p:cNvSpPr txBox="1"/>
          <p:nvPr/>
        </p:nvSpPr>
        <p:spPr>
          <a:xfrm>
            <a:off x="1525842" y="5428924"/>
            <a:ext cx="25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23EECF4-1C5B-B9DE-20DC-CF055B5B049A}"/>
                  </a:ext>
                </a:extLst>
              </p:cNvPr>
              <p:cNvSpPr txBox="1"/>
              <p:nvPr/>
            </p:nvSpPr>
            <p:spPr>
              <a:xfrm>
                <a:off x="660400" y="8434010"/>
                <a:ext cx="15567464" cy="98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/>
                  <a:t>Начальные условия (</a:t>
                </a:r>
                <a:r>
                  <a:rPr lang="en-US" sz="2800" dirty="0"/>
                  <a:t>t = 0</a:t>
                </a:r>
                <a:r>
                  <a:rPr lang="ru-RU" sz="2800" dirty="0"/>
                  <a:t>)</a:t>
                </a:r>
                <a:r>
                  <a:rPr lang="en-US" sz="2800" dirty="0"/>
                  <a:t>: </a:t>
                </a:r>
              </a:p>
              <a:p>
                <a:pPr algn="ctr"/>
                <a:r>
                  <a:rPr lang="en-US" sz="2800" dirty="0">
                    <a:latin typeface="Century Gothic" panose="020B0502020202020204" pitchFamily="34" charset="0"/>
                  </a:rPr>
                  <a:t>x(0) = 0        , y(0)</a:t>
                </a:r>
                <a:r>
                  <a:rPr lang="ru-RU" sz="2800" dirty="0">
                    <a:latin typeface="Century Gothic" panose="020B0502020202020204" pitchFamily="34" charset="0"/>
                  </a:rPr>
                  <a:t> </a:t>
                </a:r>
                <a:r>
                  <a:rPr lang="en-US" sz="2800" dirty="0">
                    <a:latin typeface="Century Gothic" panose="020B0502020202020204" pitchFamily="34" charset="0"/>
                  </a:rPr>
                  <a:t>= 0       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>
                    <a:latin typeface="Century Gothic" panose="020B0502020202020204" pitchFamily="34" charset="0"/>
                  </a:rPr>
                  <a:t>(0) = 0,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800" dirty="0">
                    <a:latin typeface="Century Gothic" panose="020B0502020202020204" pitchFamily="34" charset="0"/>
                  </a:rPr>
                  <a:t>(0) = 0</a:t>
                </a:r>
                <a:endParaRPr lang="ru-RU" sz="2800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23EECF4-1C5B-B9DE-20DC-CF055B5B0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" y="8434010"/>
                <a:ext cx="15567464" cy="988091"/>
              </a:xfrm>
              <a:prstGeom prst="rect">
                <a:avLst/>
              </a:prstGeom>
              <a:blipFill>
                <a:blip r:embed="rId8"/>
                <a:stretch>
                  <a:fillRect l="-783" t="-6173" b="-12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Левая фигурная скобка 27">
            <a:extLst>
              <a:ext uri="{FF2B5EF4-FFF2-40B4-BE49-F238E27FC236}">
                <a16:creationId xmlns:a16="http://schemas.microsoft.com/office/drawing/2014/main" id="{5FDFFF16-F6C8-CA9F-7F6C-E131480407CB}"/>
              </a:ext>
            </a:extLst>
          </p:cNvPr>
          <p:cNvSpPr/>
          <p:nvPr/>
        </p:nvSpPr>
        <p:spPr>
          <a:xfrm>
            <a:off x="3935408" y="3377546"/>
            <a:ext cx="518995" cy="435675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0073C-F2F8-C736-2D66-BB9EC6C8A6D6}"/>
              </a:ext>
            </a:extLst>
          </p:cNvPr>
          <p:cNvSpPr txBox="1"/>
          <p:nvPr/>
        </p:nvSpPr>
        <p:spPr>
          <a:xfrm>
            <a:off x="6248400" y="7785820"/>
            <a:ext cx="7853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Получили систему дифференциальных уравнений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82BB7EB-E14F-56B5-B196-01344B45488E}"/>
                  </a:ext>
                </a:extLst>
              </p:cNvPr>
              <p:cNvSpPr txBox="1"/>
              <p:nvPr/>
            </p:nvSpPr>
            <p:spPr>
              <a:xfrm>
                <a:off x="635000" y="5723409"/>
                <a:ext cx="9245600" cy="1027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82BB7EB-E14F-56B5-B196-01344B454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0" y="5723409"/>
                <a:ext cx="9245600" cy="10273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8EB79E-F040-445D-010C-F1533D928988}"/>
                  </a:ext>
                </a:extLst>
              </p:cNvPr>
              <p:cNvSpPr txBox="1"/>
              <p:nvPr/>
            </p:nvSpPr>
            <p:spPr>
              <a:xfrm>
                <a:off x="647700" y="6737407"/>
                <a:ext cx="9245600" cy="1027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8EB79E-F040-445D-010C-F1533D928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6737407"/>
                <a:ext cx="9245600" cy="10273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0280" r="36277"/>
          <a:stretch>
            <a:fillRect/>
          </a:stretch>
        </p:blipFill>
        <p:spPr>
          <a:xfrm rot="-10800000">
            <a:off x="0" y="0"/>
            <a:ext cx="10800906" cy="10287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5868231"/>
            <a:ext cx="5562600" cy="2695781"/>
            <a:chOff x="0" y="-180975"/>
            <a:chExt cx="7416800" cy="3594375"/>
          </a:xfrm>
        </p:grpSpPr>
        <p:sp>
          <p:nvSpPr>
            <p:cNvPr id="9" name="TextBox 9"/>
            <p:cNvSpPr txBox="1"/>
            <p:nvPr/>
          </p:nvSpPr>
          <p:spPr>
            <a:xfrm>
              <a:off x="0" y="2981487"/>
              <a:ext cx="7416800" cy="43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272727"/>
                </a:solidFill>
                <a:latin typeface="Lato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80975"/>
              <a:ext cx="7416800" cy="1384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00"/>
                </a:lnSpc>
                <a:spcBef>
                  <a:spcPct val="0"/>
                </a:spcBef>
              </a:pPr>
              <a:endParaRPr lang="en-US" sz="6000" u="none" spc="89" dirty="0">
                <a:solidFill>
                  <a:srgbClr val="000000"/>
                </a:solidFill>
                <a:latin typeface="Hatton Bold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BD4A4B8-FD65-AA50-CBCA-00959FF58EFF}"/>
              </a:ext>
            </a:extLst>
          </p:cNvPr>
          <p:cNvSpPr txBox="1"/>
          <p:nvPr/>
        </p:nvSpPr>
        <p:spPr>
          <a:xfrm>
            <a:off x="152400" y="177800"/>
            <a:ext cx="9144000" cy="817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z="36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36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рограммная реализация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F9F18DE-50B4-9126-5C4F-096E55966C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115800" y="1008481"/>
            <a:ext cx="4848810" cy="48488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4F27CC-4C9F-E446-E155-95B7147C993A}"/>
              </a:ext>
            </a:extLst>
          </p:cNvPr>
          <p:cNvSpPr txBox="1"/>
          <p:nvPr/>
        </p:nvSpPr>
        <p:spPr>
          <a:xfrm>
            <a:off x="457200" y="1722988"/>
            <a:ext cx="8686800" cy="6627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Программная реализация нашей математической модели была проведена с помощью ЯП </a:t>
            </a:r>
            <a:r>
              <a:rPr lang="en-US" sz="2800" dirty="0">
                <a:effectLst/>
                <a:latin typeface="Hatton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Мы использовали библиотеки: </a:t>
            </a:r>
            <a:r>
              <a:rPr lang="en-US" sz="2800" dirty="0">
                <a:effectLst/>
                <a:latin typeface="Hatton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Numpy</a:t>
            </a:r>
            <a:r>
              <a:rPr lang="ru-RU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>
                <a:effectLst/>
                <a:latin typeface="Hatton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Matplotlib</a:t>
            </a:r>
            <a:r>
              <a:rPr lang="ru-RU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>
                <a:effectLst/>
                <a:latin typeface="Hatton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Scipy</a:t>
            </a:r>
            <a:r>
              <a:rPr lang="ru-RU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>
                <a:effectLst/>
                <a:latin typeface="Hatton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Pandas</a:t>
            </a:r>
            <a:r>
              <a:rPr lang="ru-RU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>
                <a:effectLst/>
                <a:latin typeface="Hatton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kRPC</a:t>
            </a:r>
            <a:endParaRPr lang="ru-RU" sz="28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помощью библиотеки </a:t>
            </a:r>
            <a:r>
              <a:rPr lang="en-US" sz="2800" dirty="0">
                <a:effectLst/>
                <a:latin typeface="Hatton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kRPC</a:t>
            </a:r>
            <a:r>
              <a:rPr lang="ru-RU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мы собирали данные о полете, по которым строили график. </a:t>
            </a:r>
            <a:r>
              <a:rPr lang="en-US" sz="2800" dirty="0">
                <a:effectLst/>
                <a:latin typeface="Hatton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Numpy</a:t>
            </a:r>
            <a:r>
              <a:rPr lang="ru-RU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2800" dirty="0">
                <a:effectLst/>
                <a:latin typeface="Hatton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Scipy</a:t>
            </a:r>
            <a:r>
              <a:rPr lang="ru-RU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сложных вычислений. </a:t>
            </a:r>
            <a:r>
              <a:rPr lang="en-US" sz="2800" dirty="0">
                <a:effectLst/>
                <a:latin typeface="Hatton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Pandas</a:t>
            </a:r>
            <a:r>
              <a:rPr lang="ru-RU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2800" dirty="0">
                <a:effectLst/>
                <a:latin typeface="Hatton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Matplotlib</a:t>
            </a:r>
            <a:r>
              <a:rPr lang="ru-RU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построения графиков.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D30A17-7777-0BD6-BDB4-4833FC64D6A9}"/>
              </a:ext>
            </a:extLst>
          </p:cNvPr>
          <p:cNvSpPr txBox="1"/>
          <p:nvPr/>
        </p:nvSpPr>
        <p:spPr>
          <a:xfrm>
            <a:off x="10591800" y="5857291"/>
            <a:ext cx="9194800" cy="509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z="2000" i="1" dirty="0">
                <a:effectLst/>
                <a:latin typeface="Sitka Small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Ссылка на репозиторий </a:t>
            </a:r>
            <a:r>
              <a:rPr lang="en-US" sz="2000" i="1" dirty="0">
                <a:effectLst/>
                <a:latin typeface="Sitka Small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n-US" sz="2000" i="1" dirty="0">
                <a:latin typeface="Sitka Small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2000" i="1" dirty="0">
                <a:effectLst/>
                <a:latin typeface="Sitka Small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ub</a:t>
            </a:r>
            <a:r>
              <a:rPr lang="ru-RU" sz="2000" i="1" dirty="0">
                <a:effectLst/>
                <a:latin typeface="Sitka Small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для просмотра кода</a:t>
            </a:r>
            <a:endParaRPr lang="ru-RU" sz="2000" dirty="0">
              <a:effectLst/>
              <a:latin typeface="Sitka Small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CE5855-9DE3-1A76-B63E-5C64C5A78510}"/>
              </a:ext>
            </a:extLst>
          </p:cNvPr>
          <p:cNvSpPr txBox="1"/>
          <p:nvPr/>
        </p:nvSpPr>
        <p:spPr>
          <a:xfrm>
            <a:off x="11288704" y="2996625"/>
            <a:ext cx="48077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Century Gothic" panose="020B0502020202020204" pitchFamily="34" charset="0"/>
              </a:rPr>
              <a:t>Код для сбора данных</a:t>
            </a:r>
          </a:p>
        </p:txBody>
      </p:sp>
      <p:pic>
        <p:nvPicPr>
          <p:cNvPr id="12" name="Рисунок 11" descr="Изображение выглядит как текст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A24EE6F-C248-D9BE-F521-0ADCAECE2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9009955" cy="88011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1201D3C-8C10-4567-3A7E-BDCEB27DC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955" y="5676900"/>
            <a:ext cx="9365225" cy="4610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920677-BD3F-9A49-D877-0022F9FA95B5}"/>
              </a:ext>
            </a:extLst>
          </p:cNvPr>
          <p:cNvSpPr txBox="1"/>
          <p:nvPr/>
        </p:nvSpPr>
        <p:spPr>
          <a:xfrm>
            <a:off x="152400" y="177800"/>
            <a:ext cx="9144000" cy="817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z="36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36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рограммная 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1154768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835</Words>
  <Application>Microsoft Office PowerPoint</Application>
  <PresentationFormat>Произвольный</PresentationFormat>
  <Paragraphs>92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4" baseType="lpstr">
      <vt:lpstr>Sitka Small</vt:lpstr>
      <vt:lpstr>Calibri</vt:lpstr>
      <vt:lpstr>Hatton Bold</vt:lpstr>
      <vt:lpstr>Arial</vt:lpstr>
      <vt:lpstr>Lato</vt:lpstr>
      <vt:lpstr>Century Gothic</vt:lpstr>
      <vt:lpstr>Lato Hairline Bold</vt:lpstr>
      <vt:lpstr>Cambria Math</vt:lpstr>
      <vt:lpstr>Yu Gothic UI Semilight</vt:lpstr>
      <vt:lpstr>Segoe UI Emoji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Animated App Pitch Deck Blue and Yellow Illustrative Modern Business Presentation</dc:title>
  <dc:creator>Александр</dc:creator>
  <cp:lastModifiedBy>Пользователь</cp:lastModifiedBy>
  <cp:revision>10</cp:revision>
  <dcterms:created xsi:type="dcterms:W3CDTF">2006-08-16T00:00:00Z</dcterms:created>
  <dcterms:modified xsi:type="dcterms:W3CDTF">2025-12-25T00:45:17Z</dcterms:modified>
  <dc:identifier>DAFcbDwVOhQ</dc:identifier>
</cp:coreProperties>
</file>